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Override PartName="/ppt/charts/colors4.xml" ContentType="application/vnd.ms-office.chartcolor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charts/style4.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56" r:id="rId2"/>
    <p:sldId id="258" r:id="rId3"/>
    <p:sldId id="260" r:id="rId4"/>
    <p:sldId id="273" r:id="rId5"/>
    <p:sldId id="264" r:id="rId6"/>
    <p:sldId id="267" r:id="rId7"/>
    <p:sldId id="268" r:id="rId8"/>
    <p:sldId id="269" r:id="rId9"/>
    <p:sldId id="272" r:id="rId10"/>
    <p:sldId id="274" r:id="rId11"/>
  </p:sldIdLst>
  <p:sldSz cx="9144000" cy="6858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82"/>
  </p:normalViewPr>
  <p:slideViewPr>
    <p:cSldViewPr snapToGrid="0" snapToObjects="1">
      <p:cViewPr varScale="1">
        <p:scale>
          <a:sx n="51" d="100"/>
          <a:sy n="51" d="100"/>
        </p:scale>
        <p:origin x="-1166" y="-13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ColorStyle" Target="colors4.xml"/><Relationship Id="rId2" Type="http://schemas.microsoft.com/office/2011/relationships/chartStyle" Target="style4.xml"/><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Hoover</a:t>
            </a:r>
          </a:p>
        </c:rich>
      </c:tx>
      <c:layout/>
      <c:overlay val="1"/>
      <c:spPr>
        <a:noFill/>
        <a:ln>
          <a:noFill/>
        </a:ln>
        <a:effectLst/>
      </c:spPr>
    </c:title>
    <c:plotArea>
      <c:layout/>
      <c:barChart>
        <c:barDir val="col"/>
        <c:grouping val="clustered"/>
        <c:ser>
          <c:idx val="0"/>
          <c:order val="0"/>
          <c:tx>
            <c:strRef>
              <c:f>'cc data'!$B$2</c:f>
              <c:strCache>
                <c:ptCount val="1"/>
                <c:pt idx="0">
                  <c:v>Students</c:v>
                </c:pt>
              </c:strCache>
            </c:strRef>
          </c:tx>
          <c:spPr>
            <a:solidFill>
              <a:schemeClr val="accent1"/>
            </a:solidFill>
            <a:ln>
              <a:noFill/>
            </a:ln>
            <a:effectLst/>
          </c:spPr>
          <c:cat>
            <c:strRef>
              <c:f>'cc data'!$A$3:$A$6</c:f>
              <c:strCache>
                <c:ptCount val="4"/>
                <c:pt idx="0">
                  <c:v>Climate of Support for Academic Learning</c:v>
                </c:pt>
                <c:pt idx="1">
                  <c:v>Sense of Belonging</c:v>
                </c:pt>
                <c:pt idx="2">
                  <c:v>Knowledge &amp; Fairness of Rules &amp; Norms</c:v>
                </c:pt>
                <c:pt idx="3">
                  <c:v>Safety</c:v>
                </c:pt>
              </c:strCache>
            </c:strRef>
          </c:cat>
          <c:val>
            <c:numRef>
              <c:f>'cc data'!$B$3:$B$6</c:f>
              <c:numCache>
                <c:formatCode>General</c:formatCode>
                <c:ptCount val="4"/>
                <c:pt idx="0">
                  <c:v>67</c:v>
                </c:pt>
                <c:pt idx="1">
                  <c:v>47</c:v>
                </c:pt>
                <c:pt idx="2">
                  <c:v>55</c:v>
                </c:pt>
                <c:pt idx="3">
                  <c:v>67</c:v>
                </c:pt>
              </c:numCache>
            </c:numRef>
          </c:val>
          <c:extLst xmlns:c16r2="http://schemas.microsoft.com/office/drawing/2015/06/chart">
            <c:ext xmlns:c16="http://schemas.microsoft.com/office/drawing/2014/chart" uri="{C3380CC4-5D6E-409C-BE32-E72D297353CC}">
              <c16:uniqueId val="{00000000-4BED-4F6C-BB0C-E25EBFA31C5C}"/>
            </c:ext>
          </c:extLst>
        </c:ser>
        <c:ser>
          <c:idx val="1"/>
          <c:order val="1"/>
          <c:tx>
            <c:strRef>
              <c:f>'cc data'!$C$2</c:f>
              <c:strCache>
                <c:ptCount val="1"/>
                <c:pt idx="0">
                  <c:v>Staff</c:v>
                </c:pt>
              </c:strCache>
            </c:strRef>
          </c:tx>
          <c:spPr>
            <a:solidFill>
              <a:schemeClr val="accent3"/>
            </a:solidFill>
            <a:ln>
              <a:noFill/>
            </a:ln>
            <a:effectLst/>
          </c:spPr>
          <c:cat>
            <c:strRef>
              <c:f>'cc data'!$A$3:$A$6</c:f>
              <c:strCache>
                <c:ptCount val="4"/>
                <c:pt idx="0">
                  <c:v>Climate of Support for Academic Learning</c:v>
                </c:pt>
                <c:pt idx="1">
                  <c:v>Sense of Belonging</c:v>
                </c:pt>
                <c:pt idx="2">
                  <c:v>Knowledge &amp; Fairness of Rules &amp; Norms</c:v>
                </c:pt>
                <c:pt idx="3">
                  <c:v>Safety</c:v>
                </c:pt>
              </c:strCache>
            </c:strRef>
          </c:cat>
          <c:val>
            <c:numRef>
              <c:f>'cc data'!$C$3:$C$6</c:f>
              <c:numCache>
                <c:formatCode>General</c:formatCode>
                <c:ptCount val="4"/>
                <c:pt idx="0">
                  <c:v>89</c:v>
                </c:pt>
                <c:pt idx="1">
                  <c:v>74</c:v>
                </c:pt>
                <c:pt idx="2">
                  <c:v>69</c:v>
                </c:pt>
                <c:pt idx="3">
                  <c:v>56</c:v>
                </c:pt>
              </c:numCache>
            </c:numRef>
          </c:val>
          <c:extLst xmlns:c16r2="http://schemas.microsoft.com/office/drawing/2015/06/chart">
            <c:ext xmlns:c16="http://schemas.microsoft.com/office/drawing/2014/chart" uri="{C3380CC4-5D6E-409C-BE32-E72D297353CC}">
              <c16:uniqueId val="{00000001-4BED-4F6C-BB0C-E25EBFA31C5C}"/>
            </c:ext>
          </c:extLst>
        </c:ser>
        <c:ser>
          <c:idx val="2"/>
          <c:order val="2"/>
          <c:tx>
            <c:strRef>
              <c:f>'cc data'!$D$2</c:f>
              <c:strCache>
                <c:ptCount val="1"/>
                <c:pt idx="0">
                  <c:v>Parents</c:v>
                </c:pt>
              </c:strCache>
            </c:strRef>
          </c:tx>
          <c:spPr>
            <a:solidFill>
              <a:schemeClr val="accent5"/>
            </a:solidFill>
            <a:ln>
              <a:noFill/>
            </a:ln>
            <a:effectLst/>
          </c:spPr>
          <c:cat>
            <c:strRef>
              <c:f>'cc data'!$A$3:$A$6</c:f>
              <c:strCache>
                <c:ptCount val="4"/>
                <c:pt idx="0">
                  <c:v>Climate of Support for Academic Learning</c:v>
                </c:pt>
                <c:pt idx="1">
                  <c:v>Sense of Belonging</c:v>
                </c:pt>
                <c:pt idx="2">
                  <c:v>Knowledge &amp; Fairness of Rules &amp; Norms</c:v>
                </c:pt>
                <c:pt idx="3">
                  <c:v>Safety</c:v>
                </c:pt>
              </c:strCache>
            </c:strRef>
          </c:cat>
          <c:val>
            <c:numRef>
              <c:f>'cc data'!$D$3:$D$6</c:f>
              <c:numCache>
                <c:formatCode>General</c:formatCode>
                <c:ptCount val="4"/>
                <c:pt idx="0">
                  <c:v>91</c:v>
                </c:pt>
                <c:pt idx="1">
                  <c:v>89</c:v>
                </c:pt>
                <c:pt idx="2">
                  <c:v>88</c:v>
                </c:pt>
                <c:pt idx="3">
                  <c:v>85</c:v>
                </c:pt>
              </c:numCache>
            </c:numRef>
          </c:val>
          <c:extLst xmlns:c16r2="http://schemas.microsoft.com/office/drawing/2015/06/chart">
            <c:ext xmlns:c16="http://schemas.microsoft.com/office/drawing/2014/chart" uri="{C3380CC4-5D6E-409C-BE32-E72D297353CC}">
              <c16:uniqueId val="{00000002-4BED-4F6C-BB0C-E25EBFA31C5C}"/>
            </c:ext>
          </c:extLst>
        </c:ser>
        <c:dLbls/>
        <c:gapWidth val="219"/>
        <c:overlap val="-27"/>
        <c:axId val="133297280"/>
        <c:axId val="133298816"/>
      </c:barChart>
      <c:catAx>
        <c:axId val="133297280"/>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3298816"/>
        <c:crosses val="autoZero"/>
        <c:auto val="1"/>
        <c:lblAlgn val="ctr"/>
        <c:lblOffset val="100"/>
      </c:catAx>
      <c:valAx>
        <c:axId val="133298816"/>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3297280"/>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1"/>
</c:chartSpace>
</file>

<file path=ppt/charts/colors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022B98-CDE9-4935-82B7-7A0BE5B6BB15}" type="datetimeFigureOut">
              <a:rPr lang="en-US" smtClean="0"/>
              <a:pPr/>
              <a:t>6/16/2017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9B56C5-A35C-4C13-93DA-0DD4E640B80B}" type="slidenum">
              <a:rPr lang="en-US" smtClean="0"/>
              <a:pPr/>
              <a:t>‹#›</a:t>
            </a:fld>
            <a:endParaRPr lang="en-US"/>
          </a:p>
        </p:txBody>
      </p:sp>
    </p:spTree>
    <p:extLst>
      <p:ext uri="{BB962C8B-B14F-4D97-AF65-F5344CB8AC3E}">
        <p14:creationId xmlns:p14="http://schemas.microsoft.com/office/powerpoint/2010/main" xmlns="" val="1010358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0" y="-207818"/>
            <a:ext cx="9144000" cy="706581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C33DEC-85DD-4841-80E8-795F029F9FA9}" type="datetimeFigureOut">
              <a:rPr lang="en-US" smtClean="0"/>
              <a:pPr/>
              <a:t>6/16/2017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DF853-B4F4-C547-BEC7-C9DB7BE28E3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C33DEC-85DD-4841-80E8-795F029F9FA9}" type="datetimeFigureOut">
              <a:rPr lang="en-US" smtClean="0"/>
              <a:pPr/>
              <a:t>6/16/2017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DF853-B4F4-C547-BEC7-C9DB7BE28E3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628650" y="1011115"/>
            <a:ext cx="7886700" cy="51658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0" y="-207818"/>
            <a:ext cx="9144000" cy="7065818"/>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C33DEC-85DD-4841-80E8-795F029F9FA9}" type="datetimeFigureOut">
              <a:rPr lang="en-US" smtClean="0"/>
              <a:pPr/>
              <a:t>6/16/2017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CDF853-B4F4-C547-BEC7-C9DB7BE28E3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BC33DEC-85DD-4841-80E8-795F029F9FA9}" type="datetimeFigureOut">
              <a:rPr lang="en-US" smtClean="0"/>
              <a:pPr/>
              <a:t>6/16/2017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CDF853-B4F4-C547-BEC7-C9DB7BE28E3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C33DEC-85DD-4841-80E8-795F029F9FA9}" type="datetimeFigureOut">
              <a:rPr lang="en-US" smtClean="0"/>
              <a:pPr/>
              <a:t>6/16/2017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CDF853-B4F4-C547-BEC7-C9DB7BE28E3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BC33DEC-85DD-4841-80E8-795F029F9FA9}" type="datetimeFigureOut">
              <a:rPr lang="en-US" smtClean="0"/>
              <a:pPr/>
              <a:t>6/16/2017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CDF853-B4F4-C547-BEC7-C9DB7BE28E3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BC33DEC-85DD-4841-80E8-795F029F9FA9}" type="datetimeFigureOut">
              <a:rPr lang="en-US" smtClean="0"/>
              <a:pPr/>
              <a:t>6/16/2017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CDF853-B4F4-C547-BEC7-C9DB7BE28E3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C33DEC-85DD-4841-80E8-795F029F9FA9}" type="datetimeFigureOut">
              <a:rPr lang="en-US" smtClean="0"/>
              <a:pPr/>
              <a:t>6/16/2017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CDF853-B4F4-C547-BEC7-C9DB7BE28E31}" type="slidenum">
              <a:rPr lang="en-US" smtClean="0"/>
              <a:pPr/>
              <a:t>‹#›</a:t>
            </a:fld>
            <a:endParaRPr lang="en-US"/>
          </a:p>
        </p:txBody>
      </p:sp>
    </p:spTree>
    <p:extLst>
      <p:ext uri="{BB962C8B-B14F-4D97-AF65-F5344CB8AC3E}">
        <p14:creationId xmlns:p14="http://schemas.microsoft.com/office/powerpoint/2010/main" xmlns="" val="20661952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6" r:id="rId3"/>
    <p:sldLayoutId id="2147483663" r:id="rId4"/>
    <p:sldLayoutId id="2147483664" r:id="rId5"/>
    <p:sldLayoutId id="2147483665"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76914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Fresno Compared to CORE Districts: Self Efficacy in Secondary Schools</a:t>
            </a:r>
            <a:endParaRPr lang="en-US" sz="3200" dirty="0"/>
          </a:p>
        </p:txBody>
      </p:sp>
      <p:pic>
        <p:nvPicPr>
          <p:cNvPr id="3" name="Picture 2" descr="Screen Shot 2017-06-16 at 10.01.37 A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76300" y="1690689"/>
            <a:ext cx="7404100" cy="4238927"/>
          </a:xfrm>
          <a:prstGeom prst="rect">
            <a:avLst/>
          </a:prstGeom>
        </p:spPr>
      </p:pic>
    </p:spTree>
    <p:extLst>
      <p:ext uri="{BB962C8B-B14F-4D97-AF65-F5344CB8AC3E}">
        <p14:creationId xmlns:p14="http://schemas.microsoft.com/office/powerpoint/2010/main" xmlns="" val="825560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a:t>Elements featured in school report cards under CORE Districts’ School Quality Improvement Index (SQII)</a:t>
            </a:r>
            <a:br>
              <a:rPr lang="en-US" sz="2800" b="1" dirty="0"/>
            </a:br>
            <a:endParaRPr lang="en-US" sz="2800" dirty="0"/>
          </a:p>
        </p:txBody>
      </p:sp>
      <p:pic>
        <p:nvPicPr>
          <p:cNvPr id="3" name="Picture 2">
            <a:extLst>
              <a:ext uri="{FF2B5EF4-FFF2-40B4-BE49-F238E27FC236}">
                <a16:creationId xmlns="" xmlns:a16="http://schemas.microsoft.com/office/drawing/2014/main" id="{A5FB76EF-17F6-4432-B000-8C5FC3E9A8FF}"/>
              </a:ext>
            </a:extLst>
          </p:cNvPr>
          <p:cNvPicPr>
            <a:picLocks noChangeAspect="1"/>
          </p:cNvPicPr>
          <p:nvPr/>
        </p:nvPicPr>
        <p:blipFill>
          <a:blip r:embed="rId2"/>
          <a:stretch>
            <a:fillRect/>
          </a:stretch>
        </p:blipFill>
        <p:spPr>
          <a:xfrm>
            <a:off x="1084997" y="1418555"/>
            <a:ext cx="6605517" cy="4873063"/>
          </a:xfrm>
          <a:prstGeom prst="rect">
            <a:avLst/>
          </a:prstGeom>
        </p:spPr>
      </p:pic>
    </p:spTree>
    <p:extLst>
      <p:ext uri="{BB962C8B-B14F-4D97-AF65-F5344CB8AC3E}">
        <p14:creationId xmlns:p14="http://schemas.microsoft.com/office/powerpoint/2010/main" xmlns="" val="1581501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31C0153-2DF8-4A5F-A0A5-F6BB17C4A0B7}"/>
              </a:ext>
            </a:extLst>
          </p:cNvPr>
          <p:cNvSpPr>
            <a:spLocks noGrp="1"/>
          </p:cNvSpPr>
          <p:nvPr>
            <p:ph type="title"/>
          </p:nvPr>
        </p:nvSpPr>
        <p:spPr/>
        <p:txBody>
          <a:bodyPr>
            <a:normAutofit/>
          </a:bodyPr>
          <a:lstStyle/>
          <a:p>
            <a:r>
              <a:rPr lang="en-US" sz="2800" b="1" dirty="0"/>
              <a:t>What do the </a:t>
            </a:r>
            <a:r>
              <a:rPr lang="en-US" sz="2800" b="1" dirty="0" smtClean="0"/>
              <a:t>CORE surveys measure on social and emotional learning?</a:t>
            </a:r>
            <a:endParaRPr lang="en-US" sz="2800" dirty="0"/>
          </a:p>
        </p:txBody>
      </p:sp>
      <p:graphicFrame>
        <p:nvGraphicFramePr>
          <p:cNvPr id="4" name="Table 3">
            <a:extLst>
              <a:ext uri="{FF2B5EF4-FFF2-40B4-BE49-F238E27FC236}">
                <a16:creationId xmlns="" xmlns:a16="http://schemas.microsoft.com/office/drawing/2014/main" id="{3526980F-4D7D-4A2A-995F-C900272E93DB}"/>
              </a:ext>
            </a:extLst>
          </p:cNvPr>
          <p:cNvGraphicFramePr>
            <a:graphicFrameLocks noGrp="1"/>
          </p:cNvGraphicFramePr>
          <p:nvPr>
            <p:extLst>
              <p:ext uri="{D42A27DB-BD31-4B8C-83A1-F6EECF244321}">
                <p14:modId xmlns:p14="http://schemas.microsoft.com/office/powerpoint/2010/main" xmlns="" val="935445821"/>
              </p:ext>
            </p:extLst>
          </p:nvPr>
        </p:nvGraphicFramePr>
        <p:xfrm>
          <a:off x="628650" y="1938337"/>
          <a:ext cx="7886700" cy="4125914"/>
        </p:xfrm>
        <a:graphic>
          <a:graphicData uri="http://schemas.openxmlformats.org/drawingml/2006/table">
            <a:tbl>
              <a:tblPr firstRow="1" firstCol="1" bandRow="1">
                <a:tableStyleId>{5C22544A-7EE6-4342-B048-85BDC9FD1C3A}</a:tableStyleId>
              </a:tblPr>
              <a:tblGrid>
                <a:gridCol w="2628900">
                  <a:extLst>
                    <a:ext uri="{9D8B030D-6E8A-4147-A177-3AD203B41FA5}">
                      <a16:colId xmlns="" xmlns:a16="http://schemas.microsoft.com/office/drawing/2014/main" val="422070989"/>
                    </a:ext>
                  </a:extLst>
                </a:gridCol>
                <a:gridCol w="2628900">
                  <a:extLst>
                    <a:ext uri="{9D8B030D-6E8A-4147-A177-3AD203B41FA5}">
                      <a16:colId xmlns="" xmlns:a16="http://schemas.microsoft.com/office/drawing/2014/main" val="1919493154"/>
                    </a:ext>
                  </a:extLst>
                </a:gridCol>
                <a:gridCol w="2628900">
                  <a:extLst>
                    <a:ext uri="{9D8B030D-6E8A-4147-A177-3AD203B41FA5}">
                      <a16:colId xmlns="" xmlns:a16="http://schemas.microsoft.com/office/drawing/2014/main" val="818082554"/>
                    </a:ext>
                  </a:extLst>
                </a:gridCol>
              </a:tblGrid>
              <a:tr h="0">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Competency/Skill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Definition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391091878"/>
                  </a:ext>
                </a:extLst>
              </a:tr>
              <a:tr h="0">
                <a:tc rowSpan="4">
                  <a:txBody>
                    <a:bodyPr/>
                    <a:lstStyle/>
                    <a:p>
                      <a:pPr marL="0" marR="0" algn="ctr">
                        <a:lnSpc>
                          <a:spcPct val="107000"/>
                        </a:lnSpc>
                        <a:spcBef>
                          <a:spcPts val="0"/>
                        </a:spcBef>
                        <a:spcAft>
                          <a:spcPts val="0"/>
                        </a:spcAft>
                      </a:pPr>
                      <a:r>
                        <a:rPr lang="en-US" sz="1100" dirty="0">
                          <a:effectLst/>
                        </a:rPr>
                        <a:t>Social and Emotional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100" dirty="0">
                          <a:effectLst/>
                        </a:rPr>
                        <a:t>Growth Mindset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The belief that one’s abilities can grow with effort. Students with a growth mindset see effort as necessary for success, embrace challenges, learn from criticism, and persist in the face of setbacks.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2286966873"/>
                  </a:ext>
                </a:extLst>
              </a:tr>
              <a:tr h="0">
                <a:tc vMerge="1">
                  <a:txBody>
                    <a:bodyPr/>
                    <a:lstStyle/>
                    <a:p>
                      <a:endParaRPr lang="en-US"/>
                    </a:p>
                  </a:txBody>
                  <a:tcPr/>
                </a:tc>
                <a:tc>
                  <a:txBody>
                    <a:bodyPr/>
                    <a:lstStyle/>
                    <a:p>
                      <a:pPr marL="0" marR="0">
                        <a:lnSpc>
                          <a:spcPct val="107000"/>
                        </a:lnSpc>
                        <a:spcBef>
                          <a:spcPts val="0"/>
                        </a:spcBef>
                        <a:spcAft>
                          <a:spcPts val="0"/>
                        </a:spcAft>
                      </a:pPr>
                      <a:r>
                        <a:rPr lang="en-US" sz="1100">
                          <a:effectLst/>
                        </a:rPr>
                        <a:t>Self-Efficacy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The belief in one’s own ability to succeed in achieving an outcome or reaching a goal. Self-efficacy reflects confidence in the ability to exert control over one’s own motivation, behavior, and environment.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908042967"/>
                  </a:ext>
                </a:extLst>
              </a:tr>
              <a:tr h="0">
                <a:tc vMerge="1">
                  <a:txBody>
                    <a:bodyPr/>
                    <a:lstStyle/>
                    <a:p>
                      <a:endParaRPr lang="en-US"/>
                    </a:p>
                  </a:txBody>
                  <a:tcPr/>
                </a:tc>
                <a:tc>
                  <a:txBody>
                    <a:bodyPr/>
                    <a:lstStyle/>
                    <a:p>
                      <a:pPr marL="0" marR="0">
                        <a:lnSpc>
                          <a:spcPct val="107000"/>
                        </a:lnSpc>
                        <a:spcBef>
                          <a:spcPts val="0"/>
                        </a:spcBef>
                        <a:spcAft>
                          <a:spcPts val="0"/>
                        </a:spcAft>
                      </a:pPr>
                      <a:r>
                        <a:rPr lang="en-US" sz="1100">
                          <a:effectLst/>
                        </a:rPr>
                        <a:t>Self-Management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The ability to regulate one’s emotions, thoughts, and behaviors effectively in different situations. This includes managing stress, delaying gratification, motivating oneself, and setting and working toward personal and academic goals.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003540441"/>
                  </a:ext>
                </a:extLst>
              </a:tr>
              <a:tr h="0">
                <a:tc vMerge="1">
                  <a:txBody>
                    <a:bodyPr/>
                    <a:lstStyle/>
                    <a:p>
                      <a:endParaRPr lang="en-US"/>
                    </a:p>
                  </a:txBody>
                  <a:tcPr/>
                </a:tc>
                <a:tc>
                  <a:txBody>
                    <a:bodyPr/>
                    <a:lstStyle/>
                    <a:p>
                      <a:pPr marL="0" marR="0">
                        <a:lnSpc>
                          <a:spcPct val="107000"/>
                        </a:lnSpc>
                        <a:spcBef>
                          <a:spcPts val="0"/>
                        </a:spcBef>
                        <a:spcAft>
                          <a:spcPts val="0"/>
                        </a:spcAft>
                      </a:pPr>
                      <a:r>
                        <a:rPr lang="en-US" sz="1100">
                          <a:effectLst/>
                        </a:rPr>
                        <a:t>Social Awareness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The ability to take the perspective of and empathize with others from diverse backgrounds and cultures, to understand social and ethical norms for behavior, and to recognize family, school, and community resources and supports.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251795815"/>
                  </a:ext>
                </a:extLst>
              </a:tr>
            </a:tbl>
          </a:graphicData>
        </a:graphic>
      </p:graphicFrame>
    </p:spTree>
    <p:extLst>
      <p:ext uri="{BB962C8B-B14F-4D97-AF65-F5344CB8AC3E}">
        <p14:creationId xmlns:p14="http://schemas.microsoft.com/office/powerpoint/2010/main" xmlns="" val="2690224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31C0153-2DF8-4A5F-A0A5-F6BB17C4A0B7}"/>
              </a:ext>
            </a:extLst>
          </p:cNvPr>
          <p:cNvSpPr>
            <a:spLocks noGrp="1"/>
          </p:cNvSpPr>
          <p:nvPr>
            <p:ph type="title"/>
          </p:nvPr>
        </p:nvSpPr>
        <p:spPr>
          <a:xfrm>
            <a:off x="628650" y="365126"/>
            <a:ext cx="7886700" cy="1325563"/>
          </a:xfrm>
        </p:spPr>
        <p:txBody>
          <a:bodyPr>
            <a:normAutofit/>
          </a:bodyPr>
          <a:lstStyle/>
          <a:p>
            <a:r>
              <a:rPr lang="en-US" sz="2800" b="1" dirty="0"/>
              <a:t>What do the </a:t>
            </a:r>
            <a:r>
              <a:rPr lang="en-US" sz="2800" b="1" dirty="0" smtClean="0"/>
              <a:t>CORE surveys </a:t>
            </a:r>
            <a:r>
              <a:rPr lang="en-US" sz="2800" b="1" dirty="0"/>
              <a:t>that </a:t>
            </a:r>
            <a:r>
              <a:rPr lang="en-US" sz="2800" b="1" dirty="0" smtClean="0"/>
              <a:t>use </a:t>
            </a:r>
            <a:r>
              <a:rPr lang="en-US" sz="2800" b="1" dirty="0"/>
              <a:t>to </a:t>
            </a:r>
            <a:r>
              <a:rPr lang="en-US" sz="2800" b="1" dirty="0" smtClean="0"/>
              <a:t>measure school culture and climate?</a:t>
            </a:r>
            <a:r>
              <a:rPr lang="en-US" sz="2800" b="1" dirty="0"/>
              <a:t/>
            </a:r>
            <a:br>
              <a:rPr lang="en-US" sz="2800" b="1" dirty="0"/>
            </a:br>
            <a:endParaRPr lang="en-US" sz="2800" dirty="0"/>
          </a:p>
        </p:txBody>
      </p:sp>
      <p:graphicFrame>
        <p:nvGraphicFramePr>
          <p:cNvPr id="4" name="Table 3">
            <a:extLst>
              <a:ext uri="{FF2B5EF4-FFF2-40B4-BE49-F238E27FC236}">
                <a16:creationId xmlns="" xmlns:a16="http://schemas.microsoft.com/office/drawing/2014/main" id="{D05ACB74-A1D2-4C7D-890E-846E4649B0DF}"/>
              </a:ext>
            </a:extLst>
          </p:cNvPr>
          <p:cNvGraphicFramePr>
            <a:graphicFrameLocks noGrp="1"/>
          </p:cNvGraphicFramePr>
          <p:nvPr>
            <p:extLst>
              <p:ext uri="{D42A27DB-BD31-4B8C-83A1-F6EECF244321}">
                <p14:modId xmlns:p14="http://schemas.microsoft.com/office/powerpoint/2010/main" xmlns="" val="1939214084"/>
              </p:ext>
            </p:extLst>
          </p:nvPr>
        </p:nvGraphicFramePr>
        <p:xfrm>
          <a:off x="729289" y="1579965"/>
          <a:ext cx="7582197" cy="4513760"/>
        </p:xfrm>
        <a:graphic>
          <a:graphicData uri="http://schemas.openxmlformats.org/drawingml/2006/table">
            <a:tbl>
              <a:tblPr firstRow="1" firstCol="1" bandRow="1">
                <a:tableStyleId>{5C22544A-7EE6-4342-B048-85BDC9FD1C3A}</a:tableStyleId>
              </a:tblPr>
              <a:tblGrid>
                <a:gridCol w="2527399">
                  <a:extLst>
                    <a:ext uri="{9D8B030D-6E8A-4147-A177-3AD203B41FA5}">
                      <a16:colId xmlns="" xmlns:a16="http://schemas.microsoft.com/office/drawing/2014/main" val="924120175"/>
                    </a:ext>
                  </a:extLst>
                </a:gridCol>
                <a:gridCol w="2527399">
                  <a:extLst>
                    <a:ext uri="{9D8B030D-6E8A-4147-A177-3AD203B41FA5}">
                      <a16:colId xmlns="" xmlns:a16="http://schemas.microsoft.com/office/drawing/2014/main" val="1044644095"/>
                    </a:ext>
                  </a:extLst>
                </a:gridCol>
                <a:gridCol w="2527399">
                  <a:extLst>
                    <a:ext uri="{9D8B030D-6E8A-4147-A177-3AD203B41FA5}">
                      <a16:colId xmlns="" xmlns:a16="http://schemas.microsoft.com/office/drawing/2014/main" val="3509168475"/>
                    </a:ext>
                  </a:extLst>
                </a:gridCol>
              </a:tblGrid>
              <a:tr h="173607">
                <a:tc>
                  <a:txBody>
                    <a:bodyPr/>
                    <a:lstStyle/>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82" marR="63982" marT="0" marB="0"/>
                </a:tc>
                <a:tc>
                  <a:txBody>
                    <a:bodyPr/>
                    <a:lstStyle/>
                    <a:p>
                      <a:pPr marL="0" marR="0">
                        <a:lnSpc>
                          <a:spcPct val="107000"/>
                        </a:lnSpc>
                        <a:spcBef>
                          <a:spcPts val="0"/>
                        </a:spcBef>
                        <a:spcAft>
                          <a:spcPts val="0"/>
                        </a:spcAft>
                      </a:pPr>
                      <a:r>
                        <a:rPr lang="en-US" sz="1000">
                          <a:effectLst/>
                        </a:rPr>
                        <a:t>Competency/Skill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82" marR="63982" marT="0" marB="0"/>
                </a:tc>
                <a:tc>
                  <a:txBody>
                    <a:bodyPr/>
                    <a:lstStyle/>
                    <a:p>
                      <a:pPr marL="0" marR="0">
                        <a:lnSpc>
                          <a:spcPct val="107000"/>
                        </a:lnSpc>
                        <a:spcBef>
                          <a:spcPts val="0"/>
                        </a:spcBef>
                        <a:spcAft>
                          <a:spcPts val="0"/>
                        </a:spcAft>
                      </a:pPr>
                      <a:r>
                        <a:rPr lang="en-US" sz="1000">
                          <a:effectLst/>
                        </a:rPr>
                        <a:t>Definition</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82" marR="63982" marT="0" marB="0"/>
                </a:tc>
                <a:extLst>
                  <a:ext uri="{0D108BD9-81ED-4DB2-BD59-A6C34878D82A}">
                    <a16:rowId xmlns="" xmlns:a16="http://schemas.microsoft.com/office/drawing/2014/main" val="1352348318"/>
                  </a:ext>
                </a:extLst>
              </a:tr>
              <a:tr h="1909667">
                <a:tc rowSpan="4">
                  <a:txBody>
                    <a:bodyPr/>
                    <a:lstStyle/>
                    <a:p>
                      <a:pPr marL="0" marR="0" algn="ctr">
                        <a:lnSpc>
                          <a:spcPct val="107000"/>
                        </a:lnSpc>
                        <a:spcBef>
                          <a:spcPts val="0"/>
                        </a:spcBef>
                        <a:spcAft>
                          <a:spcPts val="0"/>
                        </a:spcAft>
                      </a:pPr>
                      <a:r>
                        <a:rPr lang="en-US" sz="1000">
                          <a:effectLst/>
                        </a:rPr>
                        <a:t>Climate and Culture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82" marR="63982" marT="0" marB="0" anchor="ctr"/>
                </a:tc>
                <a:tc>
                  <a:txBody>
                    <a:bodyPr/>
                    <a:lstStyle/>
                    <a:p>
                      <a:pPr marL="0" marR="0">
                        <a:lnSpc>
                          <a:spcPct val="107000"/>
                        </a:lnSpc>
                        <a:spcBef>
                          <a:spcPts val="0"/>
                        </a:spcBef>
                        <a:spcAft>
                          <a:spcPts val="0"/>
                        </a:spcAft>
                      </a:pPr>
                      <a:r>
                        <a:rPr lang="en-US" sz="1000">
                          <a:effectLst/>
                        </a:rPr>
                        <a:t>Climate of Support for Academic Learning</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82" marR="63982" marT="0" marB="0"/>
                </a:tc>
                <a:tc>
                  <a:txBody>
                    <a:bodyPr/>
                    <a:lstStyle/>
                    <a:p>
                      <a:pPr marL="0" marR="0">
                        <a:lnSpc>
                          <a:spcPct val="107000"/>
                        </a:lnSpc>
                        <a:spcBef>
                          <a:spcPts val="0"/>
                        </a:spcBef>
                        <a:spcAft>
                          <a:spcPts val="0"/>
                        </a:spcAft>
                      </a:pPr>
                      <a:r>
                        <a:rPr lang="en-US" sz="1000">
                          <a:effectLst/>
                        </a:rPr>
                        <a:t>Students and teachers feel that there is a climate conducive to learning and that teachers use supportive practices, such as: encouragement and constructive feedback; varied opportunities to demonstrate knowledge and skills; support for risk‐taking and independent thinking; atmosphere conducive to dialog and questioning; academic challenge; and individual attention to support differentiated learning.</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82" marR="63982" marT="0" marB="0"/>
                </a:tc>
                <a:extLst>
                  <a:ext uri="{0D108BD9-81ED-4DB2-BD59-A6C34878D82A}">
                    <a16:rowId xmlns="" xmlns:a16="http://schemas.microsoft.com/office/drawing/2014/main" val="2044701224"/>
                  </a:ext>
                </a:extLst>
              </a:tr>
              <a:tr h="868031">
                <a:tc vMerge="1">
                  <a:txBody>
                    <a:bodyPr/>
                    <a:lstStyle/>
                    <a:p>
                      <a:endParaRPr lang="en-US"/>
                    </a:p>
                  </a:txBody>
                  <a:tcPr/>
                </a:tc>
                <a:tc>
                  <a:txBody>
                    <a:bodyPr/>
                    <a:lstStyle/>
                    <a:p>
                      <a:pPr marL="0" marR="0">
                        <a:lnSpc>
                          <a:spcPct val="107000"/>
                        </a:lnSpc>
                        <a:spcBef>
                          <a:spcPts val="0"/>
                        </a:spcBef>
                        <a:spcAft>
                          <a:spcPts val="0"/>
                        </a:spcAft>
                      </a:pPr>
                      <a:r>
                        <a:rPr lang="en-US" sz="1000">
                          <a:effectLst/>
                        </a:rPr>
                        <a:t>Sense of Belonging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82" marR="63982" marT="0" marB="0"/>
                </a:tc>
                <a:tc>
                  <a:txBody>
                    <a:bodyPr/>
                    <a:lstStyle/>
                    <a:p>
                      <a:pPr marL="0" marR="0">
                        <a:lnSpc>
                          <a:spcPct val="107000"/>
                        </a:lnSpc>
                        <a:spcBef>
                          <a:spcPts val="0"/>
                        </a:spcBef>
                        <a:spcAft>
                          <a:spcPts val="0"/>
                        </a:spcAft>
                      </a:pPr>
                      <a:r>
                        <a:rPr lang="en-US" sz="1000">
                          <a:effectLst/>
                        </a:rPr>
                        <a:t>School Connectedness A positive sense of being accepted, valued, and included, by others (teacher and peers) in all school settings.  Students and parents report feeling welcome at the school.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82" marR="63982" marT="0" marB="0"/>
                </a:tc>
                <a:extLst>
                  <a:ext uri="{0D108BD9-81ED-4DB2-BD59-A6C34878D82A}">
                    <a16:rowId xmlns="" xmlns:a16="http://schemas.microsoft.com/office/drawing/2014/main" val="3446857792"/>
                  </a:ext>
                </a:extLst>
              </a:tr>
              <a:tr h="1041636">
                <a:tc vMerge="1">
                  <a:txBody>
                    <a:bodyPr/>
                    <a:lstStyle/>
                    <a:p>
                      <a:endParaRPr lang="en-US"/>
                    </a:p>
                  </a:txBody>
                  <a:tcPr/>
                </a:tc>
                <a:tc>
                  <a:txBody>
                    <a:bodyPr/>
                    <a:lstStyle/>
                    <a:p>
                      <a:pPr marL="0" marR="0">
                        <a:lnSpc>
                          <a:spcPct val="107000"/>
                        </a:lnSpc>
                        <a:spcBef>
                          <a:spcPts val="0"/>
                        </a:spcBef>
                        <a:spcAft>
                          <a:spcPts val="0"/>
                        </a:spcAft>
                      </a:pPr>
                      <a:r>
                        <a:rPr lang="en-US" sz="1000">
                          <a:effectLst/>
                        </a:rPr>
                        <a:t>Knowledge and Fairness of Discipline Rules and Norms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82" marR="63982" marT="0" marB="0"/>
                </a:tc>
                <a:tc>
                  <a:txBody>
                    <a:bodyPr/>
                    <a:lstStyle/>
                    <a:p>
                      <a:pPr marL="0" marR="0">
                        <a:lnSpc>
                          <a:spcPct val="107000"/>
                        </a:lnSpc>
                        <a:spcBef>
                          <a:spcPts val="0"/>
                        </a:spcBef>
                        <a:spcAft>
                          <a:spcPts val="0"/>
                        </a:spcAft>
                      </a:pPr>
                      <a:r>
                        <a:rPr lang="en-US" sz="1000">
                          <a:effectLst/>
                        </a:rPr>
                        <a:t>Clearly communicated rules and expectations about student and adult behavior, especially regarding physical violence, verbal abuse or harassment, and teasing; clear and consistent enforcement and norms for adult intervention</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82" marR="63982" marT="0" marB="0"/>
                </a:tc>
                <a:extLst>
                  <a:ext uri="{0D108BD9-81ED-4DB2-BD59-A6C34878D82A}">
                    <a16:rowId xmlns="" xmlns:a16="http://schemas.microsoft.com/office/drawing/2014/main" val="200916501"/>
                  </a:ext>
                </a:extLst>
              </a:tr>
              <a:tr h="520819">
                <a:tc vMerge="1">
                  <a:txBody>
                    <a:bodyPr/>
                    <a:lstStyle/>
                    <a:p>
                      <a:endParaRPr lang="en-US"/>
                    </a:p>
                  </a:txBody>
                  <a:tcPr/>
                </a:tc>
                <a:tc>
                  <a:txBody>
                    <a:bodyPr/>
                    <a:lstStyle/>
                    <a:p>
                      <a:pPr marL="0" marR="0">
                        <a:lnSpc>
                          <a:spcPct val="107000"/>
                        </a:lnSpc>
                        <a:spcBef>
                          <a:spcPts val="0"/>
                        </a:spcBef>
                        <a:spcAft>
                          <a:spcPts val="0"/>
                        </a:spcAft>
                      </a:pPr>
                      <a:r>
                        <a:rPr lang="en-US" sz="1000">
                          <a:effectLst/>
                        </a:rPr>
                        <a:t>Sense of Safety</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982" marR="63982" marT="0" marB="0"/>
                </a:tc>
                <a:tc>
                  <a:txBody>
                    <a:bodyPr/>
                    <a:lstStyle/>
                    <a:p>
                      <a:pPr marL="0" marR="0">
                        <a:lnSpc>
                          <a:spcPct val="107000"/>
                        </a:lnSpc>
                        <a:spcBef>
                          <a:spcPts val="0"/>
                        </a:spcBef>
                        <a:spcAft>
                          <a:spcPts val="0"/>
                        </a:spcAft>
                      </a:pPr>
                      <a:r>
                        <a:rPr lang="en-US" sz="1000" dirty="0">
                          <a:effectLst/>
                        </a:rPr>
                        <a:t>Students and adults report feeling safe from verbal abuse, teasing, or exclusion by others in the school.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982" marR="63982" marT="0" marB="0"/>
                </a:tc>
                <a:extLst>
                  <a:ext uri="{0D108BD9-81ED-4DB2-BD59-A6C34878D82A}">
                    <a16:rowId xmlns="" xmlns:a16="http://schemas.microsoft.com/office/drawing/2014/main" val="2490982284"/>
                  </a:ext>
                </a:extLst>
              </a:tr>
            </a:tbl>
          </a:graphicData>
        </a:graphic>
      </p:graphicFrame>
    </p:spTree>
    <p:extLst>
      <p:ext uri="{BB962C8B-B14F-4D97-AF65-F5344CB8AC3E}">
        <p14:creationId xmlns:p14="http://schemas.microsoft.com/office/powerpoint/2010/main" xmlns="" val="3035483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F25140-F9F2-4E6E-A7CB-1D2C18007FA1}"/>
              </a:ext>
            </a:extLst>
          </p:cNvPr>
          <p:cNvSpPr>
            <a:spLocks noGrp="1"/>
          </p:cNvSpPr>
          <p:nvPr>
            <p:ph type="title"/>
          </p:nvPr>
        </p:nvSpPr>
        <p:spPr/>
        <p:txBody>
          <a:bodyPr>
            <a:normAutofit/>
          </a:bodyPr>
          <a:lstStyle/>
          <a:p>
            <a:r>
              <a:rPr lang="en-US" sz="2800" b="1" dirty="0"/>
              <a:t>2016-17 </a:t>
            </a:r>
            <a:r>
              <a:rPr lang="en-US" sz="2800" b="1" dirty="0" smtClean="0"/>
              <a:t>Culture and Climate Results</a:t>
            </a:r>
            <a:endParaRPr lang="en-US" sz="2800" dirty="0"/>
          </a:p>
        </p:txBody>
      </p:sp>
      <p:graphicFrame>
        <p:nvGraphicFramePr>
          <p:cNvPr id="3" name="Chart 2">
            <a:extLst>
              <a:ext uri="{FF2B5EF4-FFF2-40B4-BE49-F238E27FC236}">
                <a16:creationId xmlns="" xmlns:a16="http://schemas.microsoft.com/office/drawing/2014/main" id="{3F81EEEF-F1B9-4913-BF5E-48E509ED949C}"/>
              </a:ext>
            </a:extLst>
          </p:cNvPr>
          <p:cNvGraphicFramePr/>
          <p:nvPr>
            <p:extLst>
              <p:ext uri="{D42A27DB-BD31-4B8C-83A1-F6EECF244321}">
                <p14:modId xmlns:p14="http://schemas.microsoft.com/office/powerpoint/2010/main" xmlns="" val="1932737904"/>
              </p:ext>
            </p:extLst>
          </p:nvPr>
        </p:nvGraphicFramePr>
        <p:xfrm>
          <a:off x="628650" y="1415884"/>
          <a:ext cx="6925386" cy="440488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799578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935BE53-96BC-4B47-BAE6-0821CE451427}"/>
              </a:ext>
            </a:extLst>
          </p:cNvPr>
          <p:cNvSpPr>
            <a:spLocks noGrp="1"/>
          </p:cNvSpPr>
          <p:nvPr>
            <p:ph type="title"/>
          </p:nvPr>
        </p:nvSpPr>
        <p:spPr/>
        <p:txBody>
          <a:bodyPr>
            <a:normAutofit/>
          </a:bodyPr>
          <a:lstStyle/>
          <a:p>
            <a:r>
              <a:rPr lang="en-US" sz="3200" b="1" dirty="0" smtClean="0"/>
              <a:t>Social and Emotional </a:t>
            </a:r>
            <a:r>
              <a:rPr lang="en-US" sz="3200" b="1" dirty="0"/>
              <a:t>Skills by </a:t>
            </a:r>
            <a:r>
              <a:rPr lang="en-US" sz="3200" b="1" dirty="0" smtClean="0"/>
              <a:t>Grade</a:t>
            </a:r>
            <a:endParaRPr lang="en-US" sz="3200" dirty="0"/>
          </a:p>
        </p:txBody>
      </p:sp>
      <p:pic>
        <p:nvPicPr>
          <p:cNvPr id="4" name="Picture 3" descr="Screen Shot 2017-06-16 at 10.05.09 A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26696" y="1690689"/>
            <a:ext cx="8625203" cy="4038121"/>
          </a:xfrm>
          <a:prstGeom prst="rect">
            <a:avLst/>
          </a:prstGeom>
        </p:spPr>
      </p:pic>
    </p:spTree>
    <p:extLst>
      <p:ext uri="{BB962C8B-B14F-4D97-AF65-F5344CB8AC3E}">
        <p14:creationId xmlns:p14="http://schemas.microsoft.com/office/powerpoint/2010/main" xmlns="" val="3365511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CB3F05-6FA3-45A3-9E96-D9140C33EDCF}"/>
              </a:ext>
            </a:extLst>
          </p:cNvPr>
          <p:cNvSpPr>
            <a:spLocks noGrp="1"/>
          </p:cNvSpPr>
          <p:nvPr>
            <p:ph type="title"/>
          </p:nvPr>
        </p:nvSpPr>
        <p:spPr/>
        <p:txBody>
          <a:bodyPr>
            <a:normAutofit/>
          </a:bodyPr>
          <a:lstStyle/>
          <a:p>
            <a:r>
              <a:rPr lang="en-US" sz="2800" b="1" dirty="0" smtClean="0"/>
              <a:t>Culture and Climate </a:t>
            </a:r>
            <a:r>
              <a:rPr lang="en-US" sz="2800" b="1" dirty="0"/>
              <a:t>Areas by </a:t>
            </a:r>
            <a:r>
              <a:rPr lang="en-US" sz="2800" b="1" dirty="0" smtClean="0"/>
              <a:t>Grade</a:t>
            </a:r>
            <a:r>
              <a:rPr lang="en-US" sz="2800" b="1" dirty="0"/>
              <a:t/>
            </a:r>
            <a:br>
              <a:rPr lang="en-US" sz="2800" b="1" dirty="0"/>
            </a:br>
            <a:endParaRPr lang="en-US" sz="2800" dirty="0"/>
          </a:p>
        </p:txBody>
      </p:sp>
      <p:pic>
        <p:nvPicPr>
          <p:cNvPr id="4" name="Picture 3" descr="Screen Shot 2017-06-16 at 10.08.11 A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87400" y="1536699"/>
            <a:ext cx="7402463" cy="3832707"/>
          </a:xfrm>
          <a:prstGeom prst="rect">
            <a:avLst/>
          </a:prstGeom>
        </p:spPr>
      </p:pic>
    </p:spTree>
    <p:extLst>
      <p:ext uri="{BB962C8B-B14F-4D97-AF65-F5344CB8AC3E}">
        <p14:creationId xmlns:p14="http://schemas.microsoft.com/office/powerpoint/2010/main" xmlns="" val="4206246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2E9CAA8-11A1-4786-9013-7D4D172CD98D}"/>
              </a:ext>
            </a:extLst>
          </p:cNvPr>
          <p:cNvSpPr>
            <a:spLocks noGrp="1"/>
          </p:cNvSpPr>
          <p:nvPr>
            <p:ph type="title"/>
          </p:nvPr>
        </p:nvSpPr>
        <p:spPr/>
        <p:txBody>
          <a:bodyPr>
            <a:normAutofit/>
          </a:bodyPr>
          <a:lstStyle/>
          <a:p>
            <a:r>
              <a:rPr lang="en-US" sz="3200" b="1" dirty="0"/>
              <a:t>Self-Management </a:t>
            </a:r>
            <a:r>
              <a:rPr lang="en-US" sz="3200" b="1" dirty="0" smtClean="0"/>
              <a:t>by </a:t>
            </a:r>
            <a:r>
              <a:rPr lang="en-US" sz="3200" b="1" dirty="0"/>
              <a:t>G</a:t>
            </a:r>
            <a:r>
              <a:rPr lang="en-US" sz="3200" b="1" dirty="0" smtClean="0"/>
              <a:t>rade </a:t>
            </a:r>
            <a:r>
              <a:rPr lang="en-US" sz="3200" b="1" dirty="0"/>
              <a:t>and </a:t>
            </a:r>
            <a:r>
              <a:rPr lang="en-US" sz="3200" b="1" dirty="0" smtClean="0"/>
              <a:t>Race/Ethnicity</a:t>
            </a:r>
            <a:endParaRPr lang="en-US" sz="3200" dirty="0"/>
          </a:p>
        </p:txBody>
      </p:sp>
      <p:pic>
        <p:nvPicPr>
          <p:cNvPr id="4" name="Picture 3" descr="Screen Shot 2017-06-16 at 10.10.09 A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04850" y="1743841"/>
            <a:ext cx="7810500" cy="4039914"/>
          </a:xfrm>
          <a:prstGeom prst="rect">
            <a:avLst/>
          </a:prstGeom>
        </p:spPr>
      </p:pic>
    </p:spTree>
    <p:extLst>
      <p:ext uri="{BB962C8B-B14F-4D97-AF65-F5344CB8AC3E}">
        <p14:creationId xmlns:p14="http://schemas.microsoft.com/office/powerpoint/2010/main" xmlns="" val="13743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C8AB4B4-EDE6-4FF8-AD7E-6107F393544F}"/>
              </a:ext>
            </a:extLst>
          </p:cNvPr>
          <p:cNvSpPr>
            <a:spLocks noGrp="1"/>
          </p:cNvSpPr>
          <p:nvPr>
            <p:ph type="title"/>
          </p:nvPr>
        </p:nvSpPr>
        <p:spPr/>
        <p:txBody>
          <a:bodyPr>
            <a:noAutofit/>
          </a:bodyPr>
          <a:lstStyle/>
          <a:p>
            <a:r>
              <a:rPr lang="en-US" sz="3200" b="1" dirty="0" smtClean="0"/>
              <a:t>Fresno Compared to CORE Districts: Growth Mindset in Elementary School</a:t>
            </a:r>
            <a:endParaRPr lang="en-US" sz="3200" dirty="0"/>
          </a:p>
        </p:txBody>
      </p:sp>
      <p:sp>
        <p:nvSpPr>
          <p:cNvPr id="5" name="Rectangle 4"/>
          <p:cNvSpPr/>
          <p:nvPr/>
        </p:nvSpPr>
        <p:spPr>
          <a:xfrm>
            <a:off x="1130300" y="5215235"/>
            <a:ext cx="4572000" cy="923330"/>
          </a:xfrm>
          <a:prstGeom prst="rect">
            <a:avLst/>
          </a:prstGeom>
        </p:spPr>
        <p:txBody>
          <a:bodyPr>
            <a:spAutoFit/>
          </a:bodyPr>
          <a:lstStyle/>
          <a:p>
            <a:r>
              <a:rPr lang="en-US" b="1" dirty="0" smtClean="0"/>
              <a:t> </a:t>
            </a:r>
            <a:r>
              <a:rPr lang="en-US" b="1" dirty="0"/>
              <a:t>(Elementary = grades 4-6; Secondary = Grades 7-12)</a:t>
            </a:r>
            <a:r>
              <a:rPr lang="en-US" dirty="0"/>
              <a:t>  </a:t>
            </a:r>
            <a:br>
              <a:rPr lang="en-US" dirty="0"/>
            </a:br>
            <a:endParaRPr lang="en-US" dirty="0"/>
          </a:p>
        </p:txBody>
      </p:sp>
      <p:pic>
        <p:nvPicPr>
          <p:cNvPr id="6" name="Picture 5" descr="Screen Shot 2017-06-16 at 9.58.23 A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28650" y="1625141"/>
            <a:ext cx="7928298" cy="4513424"/>
          </a:xfrm>
          <a:prstGeom prst="rect">
            <a:avLst/>
          </a:prstGeom>
        </p:spPr>
      </p:pic>
    </p:spTree>
    <p:extLst>
      <p:ext uri="{BB962C8B-B14F-4D97-AF65-F5344CB8AC3E}">
        <p14:creationId xmlns:p14="http://schemas.microsoft.com/office/powerpoint/2010/main" xmlns="" val="176327055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Presentation2" id="{436F1826-F29B-5943-9F14-8100E2004322}" vid="{773E79EB-D8E4-FB48-AC12-9386E266107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FE_PowerPoint</Template>
  <TotalTime>103</TotalTime>
  <Words>424</Words>
  <Application>Microsoft Office PowerPoint</Application>
  <PresentationFormat>Letter Paper (8.5x11 in)</PresentationFormat>
  <Paragraphs>35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Elements featured in school report cards under CORE Districts’ School Quality Improvement Index (SQII) </vt:lpstr>
      <vt:lpstr>What do the CORE surveys measure on social and emotional learning?</vt:lpstr>
      <vt:lpstr>What do the CORE surveys that use to measure school culture and climate? </vt:lpstr>
      <vt:lpstr>2016-17 Culture and Climate Results</vt:lpstr>
      <vt:lpstr>Social and Emotional Skills by Grade</vt:lpstr>
      <vt:lpstr>Culture and Climate Areas by Grade </vt:lpstr>
      <vt:lpstr>Self-Management by Grade and Race/Ethnicity</vt:lpstr>
      <vt:lpstr>Fresno Compared to CORE Districts: Growth Mindset in Elementary School</vt:lpstr>
      <vt:lpstr>Fresno Compared to CORE Districts: Self Efficacy in Secondary Schools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Raegen Miller</dc:creator>
  <cp:lastModifiedBy>Thomas Toch</cp:lastModifiedBy>
  <cp:revision>13</cp:revision>
  <dcterms:created xsi:type="dcterms:W3CDTF">2017-06-09T15:41:46Z</dcterms:created>
  <dcterms:modified xsi:type="dcterms:W3CDTF">2017-06-16T16:56:28Z</dcterms:modified>
</cp:coreProperties>
</file>